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18/10/22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7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69FBAD4-EFE1-4FC0-8A8C-1CF88403EB2B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483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3170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8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8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6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41328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5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2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6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5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6254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943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10/18/22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471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825" y="147918"/>
            <a:ext cx="9404723" cy="1400530"/>
          </a:xfrm>
        </p:spPr>
        <p:txBody>
          <a:bodyPr/>
          <a:lstStyle/>
          <a:p>
            <a:pPr algn="ctr"/>
            <a:r>
              <a:rPr lang="en-SG" sz="3200" b="1" dirty="0"/>
              <a:t>Chapter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585" y="2953385"/>
            <a:ext cx="8153899" cy="7407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/>
              <a:t>Consumer Markets and Buyer Behavior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415784" y="5676522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Principles of Marketing</a:t>
            </a:r>
            <a:br>
              <a:rPr lang="en-US" altLang="en-US" sz="1800" b="1">
                <a:latin typeface="Arial" panose="020B0604020202020204" pitchFamily="34" charset="0"/>
              </a:rPr>
            </a:br>
            <a:r>
              <a:rPr lang="en-US" altLang="en-US" sz="1800" b="1">
                <a:latin typeface="Arial" panose="020B0604020202020204" pitchFamily="34" charset="0"/>
              </a:rPr>
              <a:t>Philip Kotler, Gary Armstrong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83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/>
          </p:cNvSpPr>
          <p:nvPr>
            <p:ph type="title"/>
          </p:nvPr>
        </p:nvSpPr>
        <p:spPr>
          <a:xfrm>
            <a:off x="2190750" y="-49213"/>
            <a:ext cx="7793038" cy="1462088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4577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DBD2A3-7D06-475E-8609-D4DC6C15534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2477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Personal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1560513" y="2349500"/>
            <a:ext cx="914400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0015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Age and life cycle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Occupation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Economic situation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Lifestyle</a:t>
            </a:r>
          </a:p>
          <a:p>
            <a:pPr lvl="2">
              <a:lnSpc>
                <a:spcPct val="80000"/>
              </a:lnSpc>
              <a:spcBef>
                <a:spcPct val="30000"/>
              </a:spcBef>
            </a:pPr>
            <a:r>
              <a:rPr lang="en-US" altLang="en-US" i="1">
                <a:cs typeface="Calibri" panose="020F0502020204030204" pitchFamily="34" charset="0"/>
              </a:rPr>
              <a:t>Activities, interests and opinions</a:t>
            </a:r>
          </a:p>
          <a:p>
            <a:pPr lvl="2">
              <a:lnSpc>
                <a:spcPct val="80000"/>
              </a:lnSpc>
              <a:spcBef>
                <a:spcPct val="30000"/>
              </a:spcBef>
            </a:pPr>
            <a:r>
              <a:rPr lang="en-US" altLang="en-US" i="1">
                <a:cs typeface="Calibri" panose="020F0502020204030204" pitchFamily="34" charset="0"/>
              </a:rPr>
              <a:t>Captures more than the person's social class or personality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Personality and self-concept</a:t>
            </a:r>
          </a:p>
        </p:txBody>
      </p:sp>
    </p:spTree>
    <p:extLst>
      <p:ext uri="{BB962C8B-B14F-4D97-AF65-F5344CB8AC3E}">
        <p14:creationId xmlns:p14="http://schemas.microsoft.com/office/powerpoint/2010/main" val="2529404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/>
          </p:cNvSpPr>
          <p:nvPr>
            <p:ph type="title"/>
          </p:nvPr>
        </p:nvSpPr>
        <p:spPr>
          <a:xfrm>
            <a:off x="2190750" y="44450"/>
            <a:ext cx="7793038" cy="1462088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5601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F3573D-2942-4727-976E-973BA5F5610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Personal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1560513" y="2492375"/>
            <a:ext cx="9144000" cy="13922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Personality</a:t>
            </a:r>
          </a:p>
          <a:p>
            <a:pPr marL="800100" lvl="1" indent="-342900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Personality refers to the unique psychological characteristics that distinguishes an individual or a group. It leads to relatively consistent and lasting responses to one’s own environment.</a:t>
            </a:r>
          </a:p>
        </p:txBody>
      </p:sp>
      <p:pic>
        <p:nvPicPr>
          <p:cNvPr id="25606" name="Content Placeholder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267200"/>
            <a:ext cx="852170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90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6625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9E7656-4634-48FC-B312-E377A7799E4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Personal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1560513" y="2349501"/>
            <a:ext cx="9144000" cy="18065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Brand Personality</a:t>
            </a:r>
          </a:p>
          <a:p>
            <a:pPr marL="800100" lvl="1" indent="-342900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Brands also have personality. Consumers are likely to choose the brands with personalities that match their own.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Brand personality dimensions</a:t>
            </a:r>
          </a:p>
        </p:txBody>
      </p:sp>
      <p:pic>
        <p:nvPicPr>
          <p:cNvPr id="26630" name="Content Placeholder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4254500"/>
            <a:ext cx="5892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949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7649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0C3ADB7-5F9B-4655-B8CD-2240CEAF4CC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Personal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1560513" y="2420938"/>
            <a:ext cx="9144000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Self-concept (Self-image)</a:t>
            </a:r>
          </a:p>
          <a:p>
            <a:pPr marL="800100" lvl="1" indent="-342900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People’s possessions contribute to and reflect their identities</a:t>
            </a:r>
          </a:p>
          <a:p>
            <a:pPr marL="800100" lvl="1" indent="-342900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We are what we consume</a:t>
            </a:r>
          </a:p>
        </p:txBody>
      </p:sp>
    </p:spTree>
    <p:extLst>
      <p:ext uri="{BB962C8B-B14F-4D97-AF65-F5344CB8AC3E}">
        <p14:creationId xmlns:p14="http://schemas.microsoft.com/office/powerpoint/2010/main" val="1263780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8673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470DD81-5DCF-45FC-8AD6-A9E82C22B77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Psychological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1560513" y="2606675"/>
            <a:ext cx="9144000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Motivation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Perception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Learning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Beliefs and attitudes</a:t>
            </a:r>
          </a:p>
        </p:txBody>
      </p:sp>
    </p:spTree>
    <p:extLst>
      <p:ext uri="{BB962C8B-B14F-4D97-AF65-F5344CB8AC3E}">
        <p14:creationId xmlns:p14="http://schemas.microsoft.com/office/powerpoint/2010/main" val="3252699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9697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552B9F-0025-47D1-BE17-93B05BBF693E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Psychological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9701" name="Rectangle 1"/>
          <p:cNvSpPr>
            <a:spLocks noChangeArrowheads="1"/>
          </p:cNvSpPr>
          <p:nvPr/>
        </p:nvSpPr>
        <p:spPr bwMode="auto">
          <a:xfrm>
            <a:off x="1560513" y="2606676"/>
            <a:ext cx="9144000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A </a:t>
            </a:r>
            <a:r>
              <a:rPr lang="en-US" altLang="en-US" sz="2400" b="1">
                <a:cs typeface="Calibri" panose="020F0502020204030204" pitchFamily="34" charset="0"/>
              </a:rPr>
              <a:t>motive (or drive)</a:t>
            </a:r>
            <a:r>
              <a:rPr lang="en-US" altLang="en-US" sz="2400">
                <a:cs typeface="Calibri" panose="020F0502020204030204" pitchFamily="34" charset="0"/>
              </a:rPr>
              <a:t> is a need that is sufficiently pressing to direct the person to seek satisfaction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endParaRPr lang="en-US" altLang="en-US" sz="240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Theories of </a:t>
            </a:r>
            <a:r>
              <a:rPr lang="en-US" altLang="en-US" sz="2400" b="1">
                <a:cs typeface="Calibri" panose="020F0502020204030204" pitchFamily="34" charset="0"/>
              </a:rPr>
              <a:t>Sigmund Freud</a:t>
            </a:r>
            <a:r>
              <a:rPr lang="en-US" altLang="en-US" sz="2400">
                <a:cs typeface="Calibri" panose="020F0502020204030204" pitchFamily="34" charset="0"/>
              </a:rPr>
              <a:t> suggest that a persons buying behavior is affected by </a:t>
            </a:r>
            <a:r>
              <a:rPr lang="en-US" altLang="en-US" sz="2400" b="1">
                <a:cs typeface="Calibri" panose="020F0502020204030204" pitchFamily="34" charset="0"/>
              </a:rPr>
              <a:t>subconscious motives</a:t>
            </a:r>
            <a:r>
              <a:rPr lang="en-US" altLang="en-US" sz="2400">
                <a:cs typeface="Calibri" panose="020F0502020204030204" pitchFamily="34" charset="0"/>
              </a:rPr>
              <a:t> that even the buyer may not fully understand. 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endParaRPr lang="en-US" altLang="en-US" sz="240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Theories of </a:t>
            </a:r>
            <a:r>
              <a:rPr lang="en-US" altLang="en-US" sz="2400" b="1">
                <a:cs typeface="Calibri" panose="020F0502020204030204" pitchFamily="34" charset="0"/>
              </a:rPr>
              <a:t>Abraham Maslow</a:t>
            </a:r>
            <a:r>
              <a:rPr lang="en-US" altLang="en-US" sz="2400">
                <a:cs typeface="Calibri" panose="020F0502020204030204" pitchFamily="34" charset="0"/>
              </a:rPr>
              <a:t> suggest that human needs are arranged in a hierarchy from the </a:t>
            </a:r>
            <a:r>
              <a:rPr lang="en-US" altLang="en-US" sz="2400" b="1">
                <a:cs typeface="Calibri" panose="020F0502020204030204" pitchFamily="34" charset="0"/>
              </a:rPr>
              <a:t>most pressing at the bottom to the least pressing at the top</a:t>
            </a:r>
            <a:r>
              <a:rPr lang="en-US" altLang="en-US" sz="2400"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80105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30721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A2DCEC-EDD4-44AE-A01F-B7E1E7793D1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Psychological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8"/>
          <a:stretch>
            <a:fillRect/>
          </a:stretch>
        </p:blipFill>
        <p:spPr bwMode="auto">
          <a:xfrm>
            <a:off x="4151313" y="2420938"/>
            <a:ext cx="5040312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4"/>
          <p:cNvSpPr txBox="1">
            <a:spLocks/>
          </p:cNvSpPr>
          <p:nvPr/>
        </p:nvSpPr>
        <p:spPr>
          <a:xfrm>
            <a:off x="1776413" y="3619500"/>
            <a:ext cx="9144000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Maslow’s Hierarchy of Needs</a:t>
            </a:r>
          </a:p>
        </p:txBody>
      </p:sp>
    </p:spTree>
    <p:extLst>
      <p:ext uri="{BB962C8B-B14F-4D97-AF65-F5344CB8AC3E}">
        <p14:creationId xmlns:p14="http://schemas.microsoft.com/office/powerpoint/2010/main" val="3323458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31745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68E991-480C-42AC-AD4F-CC184E66DE4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Psychological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31749" name="Rectangle 1"/>
          <p:cNvSpPr>
            <a:spLocks noChangeArrowheads="1"/>
          </p:cNvSpPr>
          <p:nvPr/>
        </p:nvSpPr>
        <p:spPr bwMode="auto">
          <a:xfrm>
            <a:off x="1776414" y="2606675"/>
            <a:ext cx="8783637" cy="261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Perception</a:t>
            </a:r>
            <a:r>
              <a:rPr lang="en-US" altLang="en-US" sz="2400">
                <a:cs typeface="Calibri" panose="020F0502020204030204" pitchFamily="34" charset="0"/>
              </a:rPr>
              <a:t> is the process by which people select, organize, and interpret information</a:t>
            </a:r>
          </a:p>
          <a:p>
            <a:pPr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People can form different perceptions of the same stimulus because of the following:</a:t>
            </a:r>
          </a:p>
          <a:p>
            <a:pPr lvl="1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cs typeface="Calibri" panose="020F0502020204030204" pitchFamily="34" charset="0"/>
              </a:rPr>
              <a:t> Selective attention </a:t>
            </a:r>
            <a:endParaRPr lang="en-US" altLang="en-US"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cs typeface="Calibri" panose="020F0502020204030204" pitchFamily="34" charset="0"/>
              </a:rPr>
              <a:t> Selective distortion</a:t>
            </a:r>
            <a:endParaRPr lang="en-US" altLang="en-US"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cs typeface="Calibri" panose="020F0502020204030204" pitchFamily="34" charset="0"/>
              </a:rPr>
              <a:t> Selective retention</a:t>
            </a:r>
          </a:p>
        </p:txBody>
      </p:sp>
    </p:spTree>
    <p:extLst>
      <p:ext uri="{BB962C8B-B14F-4D97-AF65-F5344CB8AC3E}">
        <p14:creationId xmlns:p14="http://schemas.microsoft.com/office/powerpoint/2010/main" val="360590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32769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F37E2A-910F-476B-BA12-D30DA39F819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Psychological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1776414" y="2354264"/>
            <a:ext cx="8783637" cy="4530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Learning 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describes changes in an individual’s behavior arising from experience</a:t>
            </a:r>
          </a:p>
          <a:p>
            <a:pPr>
              <a:lnSpc>
                <a:spcPct val="80000"/>
              </a:lnSpc>
              <a:defRPr/>
            </a:pPr>
            <a:endParaRPr lang="en-US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Learning occurs through:</a:t>
            </a:r>
          </a:p>
          <a:p>
            <a:pPr marL="6858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Drives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Strong internal stimulus that calls for action</a:t>
            </a:r>
          </a:p>
          <a:p>
            <a:pPr marL="6858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Stimuli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Objects that move drive to motive</a:t>
            </a:r>
          </a:p>
          <a:p>
            <a:pPr marL="6858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Cues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Minor stimuli that affect response</a:t>
            </a:r>
          </a:p>
          <a:p>
            <a:pPr marL="6858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Responses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Consumer’s interest in buying a product</a:t>
            </a:r>
          </a:p>
          <a:p>
            <a:pPr marL="6858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Reinforcement</a:t>
            </a:r>
          </a:p>
          <a:p>
            <a:pPr lvl="2">
              <a:lnSpc>
                <a:spcPct val="80000"/>
              </a:lnSpc>
              <a:defRPr/>
            </a:pP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Feedback on action</a:t>
            </a:r>
          </a:p>
          <a:p>
            <a:pPr lvl="2">
              <a:lnSpc>
                <a:spcPct val="80000"/>
              </a:lnSpc>
              <a:defRPr/>
            </a:pPr>
            <a:endParaRPr lang="en-US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249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/>
          </p:cNvSpPr>
          <p:nvPr>
            <p:ph type="title"/>
          </p:nvPr>
        </p:nvSpPr>
        <p:spPr>
          <a:xfrm>
            <a:off x="2190750" y="115889"/>
            <a:ext cx="7793038" cy="1462087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33793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22B7D6-C23C-489D-9A3F-4AC42CBA73C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3414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Psychological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1776414" y="2606676"/>
            <a:ext cx="8783637" cy="3459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en-US" sz="24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Belief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A descriptive thought that a person holds about something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May be based on real knowledge, opinion, or faith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May or may not carry emotional charge.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en-US" altLang="en-US" sz="14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en-US" sz="24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Attitude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Describes a person’s relatively consistent evaluations, feelings and tendencies toward an object or idea.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They are difficult to change</a:t>
            </a:r>
          </a:p>
        </p:txBody>
      </p:sp>
    </p:spTree>
    <p:extLst>
      <p:ext uri="{BB962C8B-B14F-4D97-AF65-F5344CB8AC3E}">
        <p14:creationId xmlns:p14="http://schemas.microsoft.com/office/powerpoint/2010/main" val="2652480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2209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3600" b="1"/>
              <a:t>Analyzing the Marketing Environment</a:t>
            </a:r>
          </a:p>
        </p:txBody>
      </p:sp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xfrm>
            <a:off x="2135189" y="1412876"/>
            <a:ext cx="8353425" cy="43926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chemeClr val="accent1"/>
                </a:solidFill>
              </a:rPr>
              <a:t>Topic Outline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sz="2600"/>
          </a:p>
          <a:p>
            <a:r>
              <a:rPr lang="en-US" altLang="en-US" sz="2400"/>
              <a:t>Model of Consumer Behavior</a:t>
            </a:r>
          </a:p>
          <a:p>
            <a:r>
              <a:rPr lang="en-US" altLang="en-US" sz="2400"/>
              <a:t>Characteristics Affecting Consumer Behavior</a:t>
            </a:r>
          </a:p>
          <a:p>
            <a:r>
              <a:rPr lang="en-US" altLang="en-US" sz="2400"/>
              <a:t>Types of Buying Decision Behavior</a:t>
            </a:r>
          </a:p>
          <a:p>
            <a:r>
              <a:rPr lang="en-US" altLang="en-US" sz="2400"/>
              <a:t>The Buyer Decision Process</a:t>
            </a:r>
          </a:p>
          <a:p>
            <a:r>
              <a:rPr lang="en-US" altLang="en-US" sz="2400"/>
              <a:t>The Buyer Decision Process for New Products</a:t>
            </a:r>
          </a:p>
        </p:txBody>
      </p:sp>
      <p:sp>
        <p:nvSpPr>
          <p:cNvPr id="15363" name="Slide Number Placeholder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D1FC14-B6ED-43FF-8317-7A0742E405B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60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/>
          </p:cNvSpPr>
          <p:nvPr>
            <p:ph type="title"/>
          </p:nvPr>
        </p:nvSpPr>
        <p:spPr>
          <a:xfrm>
            <a:off x="2198689" y="115889"/>
            <a:ext cx="7794625" cy="1462087"/>
          </a:xfrm>
        </p:spPr>
        <p:txBody>
          <a:bodyPr/>
          <a:lstStyle/>
          <a:p>
            <a:r>
              <a:rPr lang="en-US" altLang="en-US" sz="3600" b="1"/>
              <a:t>Types of Buying Decision Behavior</a:t>
            </a:r>
          </a:p>
        </p:txBody>
      </p:sp>
      <p:sp>
        <p:nvSpPr>
          <p:cNvPr id="34817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C12150-9349-4B40-A501-70C75D4C614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998663"/>
            <a:ext cx="7696200" cy="32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5956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/>
          </p:cNvSpPr>
          <p:nvPr>
            <p:ph type="title"/>
          </p:nvPr>
        </p:nvSpPr>
        <p:spPr>
          <a:xfrm>
            <a:off x="2198689" y="115889"/>
            <a:ext cx="7794625" cy="1462087"/>
          </a:xfrm>
        </p:spPr>
        <p:txBody>
          <a:bodyPr/>
          <a:lstStyle/>
          <a:p>
            <a:r>
              <a:rPr lang="en-US" altLang="en-US" sz="3600" b="1"/>
              <a:t>Types of Buying Decision Behavior</a:t>
            </a:r>
          </a:p>
        </p:txBody>
      </p:sp>
      <p:sp>
        <p:nvSpPr>
          <p:cNvPr id="35841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564E51E-421D-4210-9C7C-8B121F7DC5F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1776414" y="1484313"/>
            <a:ext cx="8783637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Complex buying behavior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High consumer involvement, significant brand differences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en-US" sz="240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Dissonance-reducing buying behavior</a:t>
            </a:r>
            <a:endParaRPr lang="en-US" altLang="en-US" sz="2400"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High involvement of consumers, little brand differences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en-US" sz="240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Habitual buying behavior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Low consumer involvement, little brand differences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en-US" sz="2400"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Variety-seeking buying behavior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Low consumer involvement, significant perceived brand differences </a:t>
            </a:r>
          </a:p>
        </p:txBody>
      </p:sp>
    </p:spTree>
    <p:extLst>
      <p:ext uri="{BB962C8B-B14F-4D97-AF65-F5344CB8AC3E}">
        <p14:creationId xmlns:p14="http://schemas.microsoft.com/office/powerpoint/2010/main" val="128986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</a:t>
            </a:r>
          </a:p>
        </p:txBody>
      </p:sp>
      <p:sp>
        <p:nvSpPr>
          <p:cNvPr id="36865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C307D9-146B-4539-8D4B-77A4A742803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2438400" y="14636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Buyer Decision Making Process</a:t>
            </a:r>
          </a:p>
        </p:txBody>
      </p:sp>
      <p:pic>
        <p:nvPicPr>
          <p:cNvPr id="36869" name="Picture 6" descr="fig05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0" t="60706"/>
          <a:stretch>
            <a:fillRect/>
          </a:stretch>
        </p:blipFill>
        <p:spPr bwMode="auto">
          <a:xfrm>
            <a:off x="1752600" y="2946400"/>
            <a:ext cx="88788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764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</a:t>
            </a:r>
          </a:p>
        </p:txBody>
      </p:sp>
      <p:sp>
        <p:nvSpPr>
          <p:cNvPr id="37889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326C72-5C54-45F9-908C-50C0FB71DF6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2438400" y="14636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Need recognition</a:t>
            </a:r>
          </a:p>
        </p:txBody>
      </p:sp>
      <p:sp>
        <p:nvSpPr>
          <p:cNvPr id="37893" name="Rectangle 4"/>
          <p:cNvSpPr txBox="1">
            <a:spLocks noChangeArrowheads="1"/>
          </p:cNvSpPr>
          <p:nvPr/>
        </p:nvSpPr>
        <p:spPr bwMode="auto">
          <a:xfrm>
            <a:off x="2208214" y="2209801"/>
            <a:ext cx="7343775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/>
              <a:t>Needs can be triggered by:</a:t>
            </a:r>
          </a:p>
          <a:p>
            <a:pPr lvl="1"/>
            <a:r>
              <a:rPr lang="en-US" altLang="en-US" sz="2400"/>
              <a:t>Internal stimuli</a:t>
            </a:r>
          </a:p>
          <a:p>
            <a:pPr lvl="2"/>
            <a:r>
              <a:rPr lang="en-US" altLang="en-US"/>
              <a:t>Normal needs become strong enough to drive behavior</a:t>
            </a:r>
          </a:p>
          <a:p>
            <a:pPr lvl="1"/>
            <a:r>
              <a:rPr lang="en-US" altLang="en-US" sz="2400"/>
              <a:t>External stimuli</a:t>
            </a:r>
          </a:p>
          <a:p>
            <a:pPr lvl="2"/>
            <a:r>
              <a:rPr lang="en-US" altLang="en-US"/>
              <a:t>Advertisements</a:t>
            </a:r>
          </a:p>
          <a:p>
            <a:pPr lvl="2"/>
            <a:r>
              <a:rPr lang="en-US" altLang="en-US"/>
              <a:t>Influence of friends or others</a:t>
            </a:r>
          </a:p>
          <a:p>
            <a:pPr lvl="2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5085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</a:t>
            </a:r>
          </a:p>
        </p:txBody>
      </p:sp>
      <p:sp>
        <p:nvSpPr>
          <p:cNvPr id="38913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CA12AA-145E-4921-B94D-993DDD640F5F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2438400" y="14636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Information Search</a:t>
            </a:r>
          </a:p>
        </p:txBody>
      </p:sp>
      <p:sp>
        <p:nvSpPr>
          <p:cNvPr id="38917" name="Rectangle 4"/>
          <p:cNvSpPr txBox="1">
            <a:spLocks noChangeArrowheads="1"/>
          </p:cNvSpPr>
          <p:nvPr/>
        </p:nvSpPr>
        <p:spPr bwMode="auto">
          <a:xfrm>
            <a:off x="1919289" y="2209801"/>
            <a:ext cx="8785225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95338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en-US" sz="2400">
                <a:solidFill>
                  <a:srgbClr val="000000"/>
                </a:solidFill>
              </a:rPr>
              <a:t>Consumers exhibit heightened attention or actively search for information.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en-US" sz="2400">
                <a:solidFill>
                  <a:srgbClr val="000000"/>
                </a:solidFill>
              </a:rPr>
              <a:t>Sources of information: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Personal (family, friends)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Commercial (advertising, salespeople)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Public (mass media, consumer organizations, social media)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Experiential (examining and using the product)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en-US" sz="2400">
                <a:solidFill>
                  <a:srgbClr val="000000"/>
                </a:solidFill>
              </a:rPr>
              <a:t>Word-of-mouth</a:t>
            </a:r>
          </a:p>
        </p:txBody>
      </p:sp>
    </p:spTree>
    <p:extLst>
      <p:ext uri="{BB962C8B-B14F-4D97-AF65-F5344CB8AC3E}">
        <p14:creationId xmlns:p14="http://schemas.microsoft.com/office/powerpoint/2010/main" val="3577401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</a:t>
            </a:r>
          </a:p>
        </p:txBody>
      </p:sp>
      <p:sp>
        <p:nvSpPr>
          <p:cNvPr id="39937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F565BE-659A-4CC2-A55D-1BE13EE316C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2438400" y="14636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Evaluation of Alternatives</a:t>
            </a:r>
          </a:p>
        </p:txBody>
      </p:sp>
      <p:sp>
        <p:nvSpPr>
          <p:cNvPr id="39941" name="Rectangle 4"/>
          <p:cNvSpPr txBox="1">
            <a:spLocks noChangeArrowheads="1"/>
          </p:cNvSpPr>
          <p:nvPr/>
        </p:nvSpPr>
        <p:spPr bwMode="auto">
          <a:xfrm>
            <a:off x="1919289" y="2209801"/>
            <a:ext cx="8785225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400"/>
              <a:t>Evaluation procedure depends on the consumer and the buying situation.</a:t>
            </a:r>
          </a:p>
          <a:p>
            <a:r>
              <a:rPr lang="en-US" altLang="en-US" sz="2400"/>
              <a:t>Most buyers evaluate multiple attributes, each of which is weighted differently.</a:t>
            </a:r>
          </a:p>
          <a:p>
            <a:r>
              <a:rPr lang="en-US" altLang="en-US" sz="2400"/>
              <a:t>At the end of the evaluation stage, purchase intentions are formed.`</a:t>
            </a:r>
          </a:p>
        </p:txBody>
      </p:sp>
    </p:spTree>
    <p:extLst>
      <p:ext uri="{BB962C8B-B14F-4D97-AF65-F5344CB8AC3E}">
        <p14:creationId xmlns:p14="http://schemas.microsoft.com/office/powerpoint/2010/main" val="4168020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</a:t>
            </a:r>
          </a:p>
        </p:txBody>
      </p:sp>
      <p:sp>
        <p:nvSpPr>
          <p:cNvPr id="40961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AEA751F-3256-4EE0-96E6-5E639C16BE0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2438400" y="14636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Purchase Decision</a:t>
            </a:r>
          </a:p>
        </p:txBody>
      </p:sp>
      <p:sp>
        <p:nvSpPr>
          <p:cNvPr id="40965" name="Rectangle 4"/>
          <p:cNvSpPr txBox="1">
            <a:spLocks noChangeArrowheads="1"/>
          </p:cNvSpPr>
          <p:nvPr/>
        </p:nvSpPr>
        <p:spPr bwMode="auto">
          <a:xfrm>
            <a:off x="1919289" y="2209801"/>
            <a:ext cx="8785225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413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413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413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3413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3413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13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13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13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3413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en-US" sz="2400">
                <a:solidFill>
                  <a:srgbClr val="000000"/>
                </a:solidFill>
              </a:rPr>
              <a:t>Two factors intercede between purchase intentions and the actual decision: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Attitudes of others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Unexpected situational factors</a:t>
            </a:r>
          </a:p>
        </p:txBody>
      </p:sp>
    </p:spTree>
    <p:extLst>
      <p:ext uri="{BB962C8B-B14F-4D97-AF65-F5344CB8AC3E}">
        <p14:creationId xmlns:p14="http://schemas.microsoft.com/office/powerpoint/2010/main" val="2861092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</a:t>
            </a:r>
          </a:p>
        </p:txBody>
      </p:sp>
      <p:sp>
        <p:nvSpPr>
          <p:cNvPr id="41985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B7D55E-089D-4C8E-938E-C75029670DD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1" name="Text Placeholder 4"/>
          <p:cNvSpPr txBox="1">
            <a:spLocks/>
          </p:cNvSpPr>
          <p:nvPr/>
        </p:nvSpPr>
        <p:spPr bwMode="auto">
          <a:xfrm>
            <a:off x="2438400" y="14636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Post purchase Behavior</a:t>
            </a:r>
          </a:p>
        </p:txBody>
      </p:sp>
      <p:sp>
        <p:nvSpPr>
          <p:cNvPr id="41989" name="Rectangle 4"/>
          <p:cNvSpPr txBox="1">
            <a:spLocks noChangeArrowheads="1"/>
          </p:cNvSpPr>
          <p:nvPr/>
        </p:nvSpPr>
        <p:spPr bwMode="auto">
          <a:xfrm>
            <a:off x="1919289" y="2209801"/>
            <a:ext cx="8785225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en-US" sz="2400">
                <a:solidFill>
                  <a:srgbClr val="000000"/>
                </a:solidFill>
              </a:rPr>
              <a:t>Satisfaction is important: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Delighted consumers engage in positive word-of-mouth.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000000"/>
                </a:solidFill>
              </a:rPr>
              <a:t>It costs more to attract a new customer than it does to retain an existing customer.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US" altLang="en-US" sz="24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altLang="en-US" sz="2400">
                <a:solidFill>
                  <a:srgbClr val="000000"/>
                </a:solidFill>
              </a:rPr>
              <a:t>Cognitive dissonance is common</a:t>
            </a:r>
          </a:p>
        </p:txBody>
      </p:sp>
    </p:spTree>
    <p:extLst>
      <p:ext uri="{BB962C8B-B14F-4D97-AF65-F5344CB8AC3E}">
        <p14:creationId xmlns:p14="http://schemas.microsoft.com/office/powerpoint/2010/main" val="3995133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/>
          </p:cNvSpPr>
          <p:nvPr>
            <p:ph type="title"/>
          </p:nvPr>
        </p:nvSpPr>
        <p:spPr>
          <a:xfrm>
            <a:off x="2198689" y="188914"/>
            <a:ext cx="7794625" cy="1462087"/>
          </a:xfrm>
        </p:spPr>
        <p:txBody>
          <a:bodyPr/>
          <a:lstStyle/>
          <a:p>
            <a:r>
              <a:rPr lang="en-US" altLang="en-US" sz="3600" b="1"/>
              <a:t>The Buyer Decision Process for New Products</a:t>
            </a:r>
          </a:p>
        </p:txBody>
      </p:sp>
      <p:sp>
        <p:nvSpPr>
          <p:cNvPr id="43009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3FFD360-0DFB-4B08-A3C8-7740209EBB7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2063751" y="1989138"/>
            <a:ext cx="792797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panose="020B0604020202020204" pitchFamily="34" charset="0"/>
              </a:rPr>
              <a:t>Adoption process </a:t>
            </a:r>
            <a:r>
              <a:rPr lang="en-US" altLang="en-US" sz="2400">
                <a:latin typeface="Arial" panose="020B0604020202020204" pitchFamily="34" charset="0"/>
              </a:rPr>
              <a:t>is the mental process an individual goes through from first learning about an innovation to final regular use.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Stages in the process include: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Arial" panose="020B0604020202020204" pitchFamily="34" charset="0"/>
            </a:endParaRPr>
          </a:p>
        </p:txBody>
      </p:sp>
      <p:pic>
        <p:nvPicPr>
          <p:cNvPr id="43013" name="Diagram 1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3543300"/>
            <a:ext cx="84836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78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0" y="304800"/>
            <a:ext cx="779303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The Marketing Process</a:t>
            </a: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pic>
        <p:nvPicPr>
          <p:cNvPr id="17411" name="Picture 4" descr="fig01_01w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2582863"/>
            <a:ext cx="876300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1631951" y="2924175"/>
            <a:ext cx="1439863" cy="108108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8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0" y="304800"/>
            <a:ext cx="779303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kern="0" dirty="0">
                <a:solidFill>
                  <a:sysClr val="windowText" lastClr="000000"/>
                </a:solidFill>
              </a:rPr>
              <a:t>Some definitions</a:t>
            </a:r>
          </a:p>
        </p:txBody>
      </p:sp>
      <p:sp>
        <p:nvSpPr>
          <p:cNvPr id="18433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7CDB55-A536-4F42-B3F2-79CCB83DE68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8436" name="TextBox 2"/>
          <p:cNvSpPr txBox="1">
            <a:spLocks noChangeArrowheads="1"/>
          </p:cNvSpPr>
          <p:nvPr/>
        </p:nvSpPr>
        <p:spPr bwMode="auto">
          <a:xfrm>
            <a:off x="2190750" y="1773239"/>
            <a:ext cx="77930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4488" indent="-344488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Consumer buyer behavior</a:t>
            </a:r>
            <a:r>
              <a:rPr lang="en-US" altLang="en-US" sz="2400">
                <a:cs typeface="Calibri" panose="020F0502020204030204" pitchFamily="34" charset="0"/>
              </a:rPr>
              <a:t> refers to the </a:t>
            </a:r>
            <a:r>
              <a:rPr lang="en-US" altLang="en-US" sz="2400" i="1">
                <a:cs typeface="Calibri" panose="020F0502020204030204" pitchFamily="34" charset="0"/>
              </a:rPr>
              <a:t>buying behavior</a:t>
            </a:r>
            <a:r>
              <a:rPr lang="en-US" altLang="en-US" sz="2400">
                <a:cs typeface="Calibri" panose="020F0502020204030204" pitchFamily="34" charset="0"/>
              </a:rPr>
              <a:t> of final consumers – individuals and households who buy goods and services for personal consumption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cs typeface="Calibri" panose="020F0502020204030204" pitchFamily="34" charset="0"/>
              </a:rPr>
              <a:t>All of these final consumers combine to make up the </a:t>
            </a:r>
            <a:r>
              <a:rPr lang="en-US" altLang="en-US" sz="2400" b="1">
                <a:cs typeface="Calibri" panose="020F0502020204030204" pitchFamily="34" charset="0"/>
              </a:rPr>
              <a:t>consumer market</a:t>
            </a:r>
          </a:p>
        </p:txBody>
      </p:sp>
    </p:spTree>
    <p:extLst>
      <p:ext uri="{BB962C8B-B14F-4D97-AF65-F5344CB8AC3E}">
        <p14:creationId xmlns:p14="http://schemas.microsoft.com/office/powerpoint/2010/main" val="687497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0" y="304800"/>
            <a:ext cx="779303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600" b="1" dirty="0"/>
              <a:t>Model of Consumer Behavior</a:t>
            </a:r>
            <a:endParaRPr lang="en-US" sz="3600" b="1" kern="0" dirty="0"/>
          </a:p>
        </p:txBody>
      </p:sp>
      <p:sp>
        <p:nvSpPr>
          <p:cNvPr id="19457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00B3AA-80BF-426B-A9A5-0EDD87C390D3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44764"/>
            <a:ext cx="91440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573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/>
          </p:cNvSpPr>
          <p:nvPr>
            <p:ph type="title"/>
          </p:nvPr>
        </p:nvSpPr>
        <p:spPr>
          <a:xfrm>
            <a:off x="2190750" y="304800"/>
            <a:ext cx="7793038" cy="1462088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0481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1B424FB-93F2-4243-99BA-02FB592FEBC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535113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455863"/>
            <a:ext cx="8077200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007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/>
          </p:cNvSpPr>
          <p:nvPr>
            <p:ph type="title"/>
          </p:nvPr>
        </p:nvSpPr>
        <p:spPr>
          <a:xfrm>
            <a:off x="2190750" y="-26988"/>
            <a:ext cx="7793038" cy="1462088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1505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44FC75-56EA-48B9-84D2-2371E0273A76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1255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Cultural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71587" y="1989138"/>
            <a:ext cx="9432926" cy="45981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69913" lvl="1" indent="-214313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b="1" dirty="0"/>
              <a:t>Culture</a:t>
            </a:r>
          </a:p>
          <a:p>
            <a:pPr lvl="2" indent="-158750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i="1" dirty="0"/>
              <a:t>Human behavior is </a:t>
            </a:r>
            <a:r>
              <a:rPr lang="en-US" altLang="en-US" sz="2400" b="1" i="1" dirty="0"/>
              <a:t>mostly learned</a:t>
            </a:r>
            <a:r>
              <a:rPr lang="en-US" altLang="en-US" sz="2400" i="1" dirty="0"/>
              <a:t>. Growing up in a society a person learns </a:t>
            </a:r>
            <a:r>
              <a:rPr lang="en-US" altLang="en-US" sz="2400" b="1" i="1" dirty="0"/>
              <a:t>values</a:t>
            </a:r>
            <a:r>
              <a:rPr lang="en-US" altLang="en-US" sz="2400" i="1" dirty="0"/>
              <a:t>, develops </a:t>
            </a:r>
            <a:r>
              <a:rPr lang="en-US" altLang="en-US" sz="2400" b="1" i="1" dirty="0"/>
              <a:t>perceptions</a:t>
            </a:r>
            <a:r>
              <a:rPr lang="en-US" altLang="en-US" sz="2400" i="1" dirty="0"/>
              <a:t>, forms </a:t>
            </a:r>
            <a:r>
              <a:rPr lang="en-US" altLang="en-US" sz="2400" b="1" i="1" dirty="0"/>
              <a:t>wants and behavior</a:t>
            </a:r>
            <a:endParaRPr lang="en-US" altLang="en-US" sz="2400" i="1" dirty="0"/>
          </a:p>
          <a:p>
            <a:pPr marL="569913" lvl="1" indent="-214313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b="1" dirty="0"/>
              <a:t>Subculture</a:t>
            </a:r>
          </a:p>
          <a:p>
            <a:pPr lvl="2" indent="-158750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i="1" dirty="0"/>
              <a:t>Groups with shared value systems based on common life experiences and situations – nationalities, religion, racial groups, geographic regions</a:t>
            </a:r>
          </a:p>
          <a:p>
            <a:pPr marL="569913" lvl="1" indent="-214313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b="1" dirty="0"/>
              <a:t>Social Class</a:t>
            </a:r>
          </a:p>
          <a:p>
            <a:pPr lvl="2" indent="-158750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i="1" dirty="0"/>
              <a:t>Relatively permanent and ordered divisions in a society whose members share similar values, interests and behaviors.</a:t>
            </a:r>
          </a:p>
          <a:p>
            <a:pPr lvl="2" indent="-158750">
              <a:lnSpc>
                <a:spcPct val="80000"/>
              </a:lnSpc>
              <a:spcBef>
                <a:spcPct val="30000"/>
              </a:spcBef>
              <a:tabLst>
                <a:tab pos="0" algn="l"/>
              </a:tabLst>
              <a:defRPr/>
            </a:pPr>
            <a:r>
              <a:rPr lang="en-US" altLang="en-US" sz="2400" i="1" dirty="0"/>
              <a:t>Income is not the only factor to determine social class.</a:t>
            </a:r>
          </a:p>
        </p:txBody>
      </p:sp>
    </p:spTree>
    <p:extLst>
      <p:ext uri="{BB962C8B-B14F-4D97-AF65-F5344CB8AC3E}">
        <p14:creationId xmlns:p14="http://schemas.microsoft.com/office/powerpoint/2010/main" val="899528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/>
          </p:cNvSpPr>
          <p:nvPr>
            <p:ph type="title"/>
          </p:nvPr>
        </p:nvSpPr>
        <p:spPr>
          <a:xfrm>
            <a:off x="2190750" y="-26988"/>
            <a:ext cx="7793038" cy="1462088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2529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F8F21E-8A01-4B29-B6D0-EA4EFBDA3515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1969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Social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2533" name="Rectangle 1"/>
          <p:cNvSpPr>
            <a:spLocks noChangeArrowheads="1"/>
          </p:cNvSpPr>
          <p:nvPr/>
        </p:nvSpPr>
        <p:spPr bwMode="auto">
          <a:xfrm>
            <a:off x="1200150" y="2749551"/>
            <a:ext cx="9144000" cy="290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sz="2400" b="1">
                <a:cs typeface="Calibri" panose="020F0502020204030204" pitchFamily="34" charset="0"/>
              </a:rPr>
              <a:t>Groups &amp; Social Networks</a:t>
            </a: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b="1">
                <a:cs typeface="Calibri" panose="020F0502020204030204" pitchFamily="34" charset="0"/>
              </a:rPr>
              <a:t>Membership group</a:t>
            </a:r>
            <a:r>
              <a:rPr lang="en-US" altLang="en-US">
                <a:cs typeface="Calibri" panose="020F0502020204030204" pitchFamily="34" charset="0"/>
              </a:rPr>
              <a:t>: groups with direct influence, to which person belongs</a:t>
            </a: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b="1">
                <a:cs typeface="Calibri" panose="020F0502020204030204" pitchFamily="34" charset="0"/>
              </a:rPr>
              <a:t>Reference group</a:t>
            </a:r>
            <a:r>
              <a:rPr lang="en-US" altLang="en-US">
                <a:cs typeface="Calibri" panose="020F0502020204030204" pitchFamily="34" charset="0"/>
              </a:rPr>
              <a:t>: direct or indirect point of comparison or reference in forming attitudes and behavior. </a:t>
            </a:r>
          </a:p>
          <a:p>
            <a:pPr lvl="2">
              <a:lnSpc>
                <a:spcPct val="8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en-US" altLang="en-US">
                <a:cs typeface="Calibri" panose="020F0502020204030204" pitchFamily="34" charset="0"/>
              </a:rPr>
              <a:t>Aspirational group: an individual wishes to belong here</a:t>
            </a: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en-US" altLang="en-US" b="1">
                <a:cs typeface="Calibri" panose="020F0502020204030204" pitchFamily="34" charset="0"/>
              </a:rPr>
              <a:t>Online Social Networks</a:t>
            </a:r>
            <a:r>
              <a:rPr lang="en-US" altLang="en-US">
                <a:cs typeface="Calibri" panose="020F0502020204030204" pitchFamily="34" charset="0"/>
              </a:rPr>
              <a:t>: online communities where people socialize or exchange information and opinion</a:t>
            </a:r>
          </a:p>
        </p:txBody>
      </p:sp>
    </p:spTree>
    <p:extLst>
      <p:ext uri="{BB962C8B-B14F-4D97-AF65-F5344CB8AC3E}">
        <p14:creationId xmlns:p14="http://schemas.microsoft.com/office/powerpoint/2010/main" val="1141549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/>
          </p:cNvSpPr>
          <p:nvPr>
            <p:ph type="title"/>
          </p:nvPr>
        </p:nvSpPr>
        <p:spPr>
          <a:xfrm>
            <a:off x="2190750" y="-26988"/>
            <a:ext cx="7793038" cy="1462088"/>
          </a:xfrm>
        </p:spPr>
        <p:txBody>
          <a:bodyPr/>
          <a:lstStyle/>
          <a:p>
            <a:r>
              <a:rPr lang="en-US" altLang="en-US" sz="3600" b="1"/>
              <a:t>Characteristics Affecting Consumer Behavior</a:t>
            </a:r>
          </a:p>
        </p:txBody>
      </p:sp>
      <p:sp>
        <p:nvSpPr>
          <p:cNvPr id="23553" name="Slide Number Placeholder 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077200" y="644842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4AC001-4D37-4A98-8D1B-8BF13B4DCAE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Text Placeholder 6"/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 bwMode="auto">
          <a:xfrm>
            <a:off x="2438400" y="1196975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800" b="1" i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Factors Influencing Consumer Behavior</a:t>
            </a:r>
          </a:p>
          <a:p>
            <a:pPr>
              <a:spcBef>
                <a:spcPct val="0"/>
              </a:spcBef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a typeface="ヒラギノ角ゴ Pro W3"/>
              </a:rPr>
              <a:t>Social factors</a:t>
            </a:r>
          </a:p>
          <a:p>
            <a:pPr>
              <a:spcBef>
                <a:spcPct val="0"/>
              </a:spcBef>
              <a:defRPr/>
            </a:pPr>
            <a:endParaRPr lang="en-US" kern="0" dirty="0">
              <a:solidFill>
                <a:schemeClr val="tx2">
                  <a:lumMod val="60000"/>
                  <a:lumOff val="40000"/>
                </a:schemeClr>
              </a:solidFill>
              <a:ea typeface="ヒラギノ角ゴ Pro W3"/>
            </a:endParaRPr>
          </a:p>
        </p:txBody>
      </p:sp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1487488" y="2133601"/>
            <a:ext cx="9144001" cy="4284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en-US" sz="2400" b="1" dirty="0">
                <a:cs typeface="Calibri" panose="020F0502020204030204" pitchFamily="34" charset="0"/>
              </a:rPr>
              <a:t>Groups &amp; Social Networks</a:t>
            </a:r>
            <a:endParaRPr lang="en-US" altLang="en-US" sz="2400" dirty="0">
              <a:cs typeface="Calibri" panose="020F0502020204030204" pitchFamily="34" charset="0"/>
            </a:endParaRP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en-US" b="1" dirty="0">
                <a:cs typeface="Calibri" panose="020F0502020204030204" pitchFamily="34" charset="0"/>
              </a:rPr>
              <a:t>Word-of-mouth Influence</a:t>
            </a:r>
            <a:r>
              <a:rPr lang="en-US" altLang="en-US" dirty="0">
                <a:cs typeface="Calibri" panose="020F0502020204030204" pitchFamily="34" charset="0"/>
              </a:rPr>
              <a:t>: words or recommendations from trusted friends, family, associates or other consumers on buying behavior</a:t>
            </a: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en-US" b="1" dirty="0">
                <a:cs typeface="Calibri" panose="020F0502020204030204" pitchFamily="34" charset="0"/>
              </a:rPr>
              <a:t>Opinion Leaders</a:t>
            </a:r>
            <a:r>
              <a:rPr lang="en-US" altLang="en-US" dirty="0">
                <a:cs typeface="Calibri" panose="020F0502020204030204" pitchFamily="34" charset="0"/>
              </a:rPr>
              <a:t>: people within reference groups because of special skills, personality, knowledge or other characteristics exert social influence on others. Also called </a:t>
            </a:r>
            <a:r>
              <a:rPr lang="en-US" altLang="en-US" b="1" dirty="0" err="1">
                <a:cs typeface="Calibri" panose="020F0502020204030204" pitchFamily="34" charset="0"/>
              </a:rPr>
              <a:t>influentials</a:t>
            </a:r>
            <a:r>
              <a:rPr lang="en-US" altLang="en-US" dirty="0">
                <a:cs typeface="Calibri" panose="020F0502020204030204" pitchFamily="34" charset="0"/>
              </a:rPr>
              <a:t> or </a:t>
            </a:r>
            <a:r>
              <a:rPr lang="en-US" altLang="en-US" b="1" dirty="0">
                <a:cs typeface="Calibri" panose="020F0502020204030204" pitchFamily="34" charset="0"/>
              </a:rPr>
              <a:t>leading adopters</a:t>
            </a: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en-US" b="1" dirty="0">
                <a:cs typeface="Calibri" panose="020F0502020204030204" pitchFamily="34" charset="0"/>
              </a:rPr>
              <a:t>Buzz Marketing</a:t>
            </a:r>
            <a:endParaRPr lang="en-US" altLang="en-US" dirty="0">
              <a:cs typeface="Calibri" panose="020F0502020204030204" pitchFamily="34" charset="0"/>
            </a:endParaRP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endParaRPr lang="en-US" altLang="en-US" sz="1050" dirty="0"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en-US" sz="2400" b="1" dirty="0">
                <a:cs typeface="Calibri" panose="020F0502020204030204" pitchFamily="34" charset="0"/>
              </a:rPr>
              <a:t>Family</a:t>
            </a:r>
            <a:endParaRPr lang="en-US" altLang="en-US" dirty="0">
              <a:cs typeface="Calibri" panose="020F0502020204030204" pitchFamily="34" charset="0"/>
            </a:endParaRPr>
          </a:p>
          <a:p>
            <a:pPr lvl="2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endParaRPr lang="en-US" altLang="en-US" sz="1200" dirty="0">
              <a:cs typeface="Calibri" panose="020F0502020204030204" pitchFamily="34" charset="0"/>
            </a:endParaRPr>
          </a:p>
          <a:p>
            <a:pPr lvl="1">
              <a:lnSpc>
                <a:spcPct val="80000"/>
              </a:lnSpc>
              <a:spcBef>
                <a:spcPct val="30000"/>
              </a:spcBef>
              <a:buFontTx/>
              <a:buNone/>
              <a:defRPr/>
            </a:pPr>
            <a:r>
              <a:rPr lang="en-US" altLang="en-US" sz="2400" b="1" dirty="0">
                <a:cs typeface="Calibri" panose="020F0502020204030204" pitchFamily="34" charset="0"/>
              </a:rPr>
              <a:t>Roles and Status</a:t>
            </a:r>
          </a:p>
        </p:txBody>
      </p:sp>
    </p:spTree>
    <p:extLst>
      <p:ext uri="{BB962C8B-B14F-4D97-AF65-F5344CB8AC3E}">
        <p14:creationId xmlns:p14="http://schemas.microsoft.com/office/powerpoint/2010/main" val="220033822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{E5397319-F4FF-2945-BFFD-F502C9FC2ABF}tf10001072</Template>
  <TotalTime>712</TotalTime>
  <Words>1041</Words>
  <Application>Microsoft Macintosh PowerPoint</Application>
  <PresentationFormat>Widescreen</PresentationFormat>
  <Paragraphs>210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Franklin Gothic Book</vt:lpstr>
      <vt:lpstr>Crop</vt:lpstr>
      <vt:lpstr>Chapter 5</vt:lpstr>
      <vt:lpstr>Analyzing the Marketing Environment</vt:lpstr>
      <vt:lpstr>The Marketing Process</vt:lpstr>
      <vt:lpstr>Some definitions</vt:lpstr>
      <vt:lpstr>Model of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Characteristics Affecting Consumer Behavior</vt:lpstr>
      <vt:lpstr>Types of Buying Decision Behavior</vt:lpstr>
      <vt:lpstr>Types of Buying Decision Behavior</vt:lpstr>
      <vt:lpstr>The Buyer Decision Process</vt:lpstr>
      <vt:lpstr>The Buyer Decision Process</vt:lpstr>
      <vt:lpstr>The Buyer Decision Process</vt:lpstr>
      <vt:lpstr>The Buyer Decision Process</vt:lpstr>
      <vt:lpstr>The Buyer Decision Process</vt:lpstr>
      <vt:lpstr>The Buyer Decision Process</vt:lpstr>
      <vt:lpstr>The Buyer Decision Process for New Products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73</cp:revision>
  <dcterms:created xsi:type="dcterms:W3CDTF">2020-02-02T06:50:28Z</dcterms:created>
  <dcterms:modified xsi:type="dcterms:W3CDTF">2022-10-18T03:56:27Z</dcterms:modified>
</cp:coreProperties>
</file>